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67" r:id="rId3"/>
    <p:sldId id="272" r:id="rId4"/>
    <p:sldId id="273" r:id="rId5"/>
    <p:sldId id="305" r:id="rId6"/>
    <p:sldId id="306" r:id="rId7"/>
    <p:sldId id="313" r:id="rId8"/>
    <p:sldId id="311" r:id="rId9"/>
    <p:sldId id="308" r:id="rId10"/>
    <p:sldId id="309" r:id="rId11"/>
    <p:sldId id="307" r:id="rId12"/>
    <p:sldId id="314" r:id="rId13"/>
    <p:sldId id="310" r:id="rId14"/>
    <p:sldId id="312" r:id="rId15"/>
    <p:sldId id="26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C"/>
    <a:srgbClr val="DDD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3" autoAdjust="0"/>
    <p:restoredTop sz="94788" autoAdjust="0"/>
  </p:normalViewPr>
  <p:slideViewPr>
    <p:cSldViewPr snapToGrid="0">
      <p:cViewPr varScale="1">
        <p:scale>
          <a:sx n="75" d="100"/>
          <a:sy n="75" d="100"/>
        </p:scale>
        <p:origin x="67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19FF6-4491-47E5-B209-8C7F933F7400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60E57-BCE2-4B4B-A025-2AB091C30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355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전기차 화재 감지 및 경보 시스템 구축에 발표를 맡은 조주성 입니다</a:t>
            </a:r>
            <a:r>
              <a:rPr lang="en-US" altLang="ko-KR" dirty="0"/>
              <a:t>. </a:t>
            </a:r>
            <a:r>
              <a:rPr lang="ko-KR" altLang="en-US" dirty="0"/>
              <a:t>발표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43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실재 화재가 발생하면 릴레이로 충전 단자에 전압을 끊고 워터펌프로 화재를 진압 또는 확산을 방지 합니다</a:t>
            </a:r>
            <a:r>
              <a:rPr lang="en-US" altLang="ko-KR" dirty="0"/>
              <a:t>. </a:t>
            </a:r>
            <a:r>
              <a:rPr lang="ko-KR" altLang="en-US" dirty="0"/>
              <a:t>오른쪽에 제시된 그림은 미완성된 그림이며 </a:t>
            </a:r>
            <a:r>
              <a:rPr lang="en-US" altLang="ko-KR" dirty="0"/>
              <a:t>2</a:t>
            </a:r>
            <a:r>
              <a:rPr lang="ko-KR" altLang="en-US" dirty="0"/>
              <a:t>학기 예산안 결정 되는대로 </a:t>
            </a:r>
            <a:r>
              <a:rPr lang="ko-KR" altLang="en-US" dirty="0" err="1"/>
              <a:t>액추에이터를</a:t>
            </a:r>
            <a:r>
              <a:rPr lang="ko-KR" altLang="en-US" dirty="0"/>
              <a:t> 활용하여 </a:t>
            </a:r>
            <a:r>
              <a:rPr lang="ko-KR" altLang="en-US" dirty="0" err="1"/>
              <a:t>상방향</a:t>
            </a:r>
            <a:r>
              <a:rPr lang="ko-KR" altLang="en-US" dirty="0"/>
              <a:t> 방사방식을 활용한 진압방법으로 소화를 진행하는 시스템을 구축할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78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 보이시는 시스템 구조는 저희</a:t>
            </a:r>
            <a:r>
              <a:rPr lang="en-US" altLang="ko-KR" dirty="0"/>
              <a:t> </a:t>
            </a:r>
            <a:r>
              <a:rPr lang="ko-KR" altLang="en-US" dirty="0"/>
              <a:t>시스템에 통신 시스템에 구조입니다</a:t>
            </a:r>
            <a:r>
              <a:rPr lang="en-US" altLang="ko-KR" dirty="0"/>
              <a:t>.  </a:t>
            </a:r>
            <a:r>
              <a:rPr lang="ko-KR" altLang="en-US" dirty="0"/>
              <a:t>저희 시스템은 </a:t>
            </a:r>
            <a:r>
              <a:rPr lang="en-US" altLang="ko-KR" dirty="0"/>
              <a:t>jetson nano</a:t>
            </a:r>
            <a:r>
              <a:rPr lang="ko-KR" altLang="en-US" dirty="0"/>
              <a:t>보드와 </a:t>
            </a:r>
            <a:r>
              <a:rPr lang="ko-KR" altLang="en-US" dirty="0" err="1"/>
              <a:t>라즈베리파이</a:t>
            </a:r>
            <a:r>
              <a:rPr lang="ko-KR" altLang="en-US" dirty="0"/>
              <a:t> 간에 상호통신을 통해 화재 상황을 인식하고 이를 웹으로 알리는 구조입니다</a:t>
            </a:r>
            <a:r>
              <a:rPr lang="en-US" altLang="ko-KR" dirty="0"/>
              <a:t>, </a:t>
            </a:r>
            <a:r>
              <a:rPr lang="ko-KR" altLang="en-US" dirty="0" err="1"/>
              <a:t>그외에</a:t>
            </a:r>
            <a:r>
              <a:rPr lang="ko-KR" altLang="en-US" dirty="0"/>
              <a:t> 충입문에서 다양한 고객 출입정보와</a:t>
            </a:r>
            <a:r>
              <a:rPr lang="en-US" altLang="ko-KR" dirty="0"/>
              <a:t> </a:t>
            </a:r>
            <a:r>
              <a:rPr lang="ko-KR" altLang="en-US" dirty="0"/>
              <a:t>위치 등을 알리는 통신도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416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C60E57-BCE2-4B4B-A025-2AB091C30B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227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미완성 이유 랑 발전시키는 방향설명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461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통신이 화재</a:t>
            </a:r>
            <a:r>
              <a:rPr lang="en-US" altLang="ko-KR" dirty="0"/>
              <a:t>(jetson nano)</a:t>
            </a:r>
            <a:r>
              <a:rPr lang="ko-KR" altLang="en-US" dirty="0"/>
              <a:t>밖에 안됨 나머지는 위 문서를 바탕으로 해결해 나갈 예정 </a:t>
            </a:r>
            <a:r>
              <a:rPr lang="en-US" altLang="ko-KR" dirty="0"/>
              <a:t>,,, </a:t>
            </a:r>
            <a:r>
              <a:rPr lang="ko-KR" altLang="en-US" dirty="0"/>
              <a:t>그 후 문서 보여줌</a:t>
            </a:r>
            <a:r>
              <a:rPr lang="en-US" altLang="ko-KR" dirty="0"/>
              <a:t>(</a:t>
            </a:r>
            <a:r>
              <a:rPr lang="ko-KR" altLang="en-US" dirty="0"/>
              <a:t>더블 클릭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23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3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같은 </a:t>
            </a:r>
            <a:r>
              <a:rPr lang="en-US" altLang="ko-KR" dirty="0"/>
              <a:t>5</a:t>
            </a:r>
            <a:r>
              <a:rPr lang="ko-KR" altLang="en-US" dirty="0"/>
              <a:t>개의 항목으로 구성되어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200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WBS</a:t>
            </a:r>
            <a:r>
              <a:rPr lang="ko-KR" altLang="en-US" dirty="0"/>
              <a:t>로 위에 보이는 예정된 계획을 기술적 문제 해결에 생각보다 많은 시각이 걸려 일정이 늦어지고 있습니다</a:t>
            </a:r>
            <a:r>
              <a:rPr lang="en-US" altLang="ko-KR" dirty="0"/>
              <a:t>.  </a:t>
            </a:r>
            <a:r>
              <a:rPr lang="ko-KR" altLang="en-US" dirty="0"/>
              <a:t>따라서 위 </a:t>
            </a:r>
            <a:r>
              <a:rPr lang="en-US" altLang="ko-KR" dirty="0"/>
              <a:t>WBS</a:t>
            </a:r>
            <a:r>
              <a:rPr lang="ko-KR" altLang="en-US" dirty="0"/>
              <a:t>를 아래에 계획에 맞추어 진행 중에 있습니다</a:t>
            </a:r>
            <a:r>
              <a:rPr lang="en-US" altLang="ko-KR" dirty="0"/>
              <a:t>. </a:t>
            </a:r>
            <a:r>
              <a:rPr lang="ko-KR" altLang="en-US" dirty="0"/>
              <a:t>현재로는 </a:t>
            </a:r>
            <a:r>
              <a:rPr lang="ko-KR" altLang="en-US" dirty="0" err="1"/>
              <a:t>미니어쳐</a:t>
            </a:r>
            <a:r>
              <a:rPr lang="ko-KR" altLang="en-US" dirty="0"/>
              <a:t> 주차장이 구현이 되어있으며</a:t>
            </a:r>
            <a:r>
              <a:rPr lang="en-US" altLang="ko-KR" dirty="0"/>
              <a:t>, </a:t>
            </a:r>
            <a:r>
              <a:rPr lang="ko-KR" altLang="en-US" dirty="0"/>
              <a:t>임베디드에서 통신을 제외한 나머지 기능 코드는 구현되어 실제 테스트와 시현만 앞두고 있습니다</a:t>
            </a:r>
            <a:r>
              <a:rPr lang="en-US" altLang="ko-KR" dirty="0"/>
              <a:t>.  </a:t>
            </a:r>
            <a:r>
              <a:rPr lang="ko-KR" altLang="en-US" dirty="0"/>
              <a:t>그러나 아래 오른쪽 빨간 테두리에 해당되는 </a:t>
            </a:r>
            <a:r>
              <a:rPr lang="ko-KR" altLang="en-US" dirty="0" err="1"/>
              <a:t>백엔드의</a:t>
            </a:r>
            <a:r>
              <a:rPr lang="ko-KR" altLang="en-US" dirty="0"/>
              <a:t> </a:t>
            </a:r>
            <a:r>
              <a:rPr lang="ko-KR" altLang="en-US" dirty="0" err="1"/>
              <a:t>전박적인</a:t>
            </a:r>
            <a:r>
              <a:rPr lang="ko-KR" altLang="en-US" dirty="0"/>
              <a:t> 코드에 완성도와 통신이 미완성 상태이며</a:t>
            </a:r>
            <a:r>
              <a:rPr lang="en-US" altLang="ko-KR" dirty="0"/>
              <a:t>, </a:t>
            </a:r>
            <a:r>
              <a:rPr lang="ko-KR" altLang="en-US" dirty="0"/>
              <a:t>노란색 테두리로 된 테스트를 통해 통신을 완성하고 웹이 코드를 완성해 나아갈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975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예상 모형입니다</a:t>
            </a:r>
            <a:r>
              <a:rPr lang="en-US" altLang="ko-KR" dirty="0"/>
              <a:t>. </a:t>
            </a:r>
            <a:r>
              <a:rPr lang="ko-KR" altLang="en-US" dirty="0"/>
              <a:t>현재 영상은 저희가 미니어처 구현 모델에 영상이며 여기서 완성도를 높일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1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영상에서 나온 모델을 더 설명하면 </a:t>
            </a:r>
            <a:r>
              <a:rPr lang="en-US" altLang="ko-KR" dirty="0"/>
              <a:t>a</a:t>
            </a:r>
            <a:r>
              <a:rPr lang="ko-KR" altLang="en-US" dirty="0"/>
              <a:t>에 해당되는 부분이 주차장에 입구이며</a:t>
            </a:r>
            <a:r>
              <a:rPr lang="en-US" altLang="ko-KR" dirty="0"/>
              <a:t>, b</a:t>
            </a:r>
            <a:r>
              <a:rPr lang="ko-KR" altLang="en-US" dirty="0"/>
              <a:t>는 충전과 주차가 이루어지는 공간입니다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c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주차장에 출구이며</a:t>
            </a:r>
            <a:r>
              <a:rPr lang="en-US" altLang="ko-KR" dirty="0"/>
              <a:t>, </a:t>
            </a:r>
            <a:r>
              <a:rPr lang="ko-KR" altLang="en-US" dirty="0"/>
              <a:t>마지막으로 </a:t>
            </a:r>
            <a:r>
              <a:rPr lang="en-US" altLang="ko-KR" dirty="0"/>
              <a:t>d</a:t>
            </a:r>
            <a:r>
              <a:rPr lang="ko-KR" altLang="en-US" dirty="0"/>
              <a:t>에 해당하는 위치에 카메라가 장착되어 화재 감지가 이루어 집니다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28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출입문의 기능입니다</a:t>
            </a:r>
            <a:r>
              <a:rPr lang="en-US" altLang="ko-KR" dirty="0"/>
              <a:t>. </a:t>
            </a:r>
            <a:r>
              <a:rPr lang="ko-KR" altLang="en-US" dirty="0"/>
              <a:t>사진에 보이는 초음파 센서에 지점까지 차량이 도달하면</a:t>
            </a:r>
            <a:r>
              <a:rPr lang="en-US" altLang="ko-KR" dirty="0"/>
              <a:t>, </a:t>
            </a:r>
            <a:r>
              <a:rPr lang="ko-KR" altLang="en-US" dirty="0"/>
              <a:t>카메라는 촬영을 진행하여 번호판정보를 </a:t>
            </a:r>
            <a:r>
              <a:rPr lang="en-US" altLang="ko-KR" dirty="0"/>
              <a:t>OCR</a:t>
            </a:r>
            <a:r>
              <a:rPr lang="ko-KR" altLang="en-US" dirty="0"/>
              <a:t>로 추출하고 이 정보를 충전기기로 전송합니다</a:t>
            </a:r>
            <a:r>
              <a:rPr lang="en-US" altLang="ko-KR" dirty="0"/>
              <a:t>. </a:t>
            </a:r>
            <a:r>
              <a:rPr lang="ko-KR" altLang="en-US" dirty="0"/>
              <a:t>그 후 충전기기에서 충전이 시작된 주차장 위치와 번호판 정보를 </a:t>
            </a:r>
            <a:r>
              <a:rPr lang="en-US" altLang="ko-KR" dirty="0"/>
              <a:t>web</a:t>
            </a:r>
            <a:r>
              <a:rPr lang="ko-KR" altLang="en-US" dirty="0"/>
              <a:t>으로 전달하여 주차장에 상황을 </a:t>
            </a:r>
            <a:r>
              <a:rPr lang="en-US" altLang="ko-KR" dirty="0"/>
              <a:t>web</a:t>
            </a:r>
            <a:r>
              <a:rPr lang="ko-KR" altLang="en-US" dirty="0"/>
              <a:t>으로 실시간으로 전달합니다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033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동영상은 출입문 파트에 시현 영상입니다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C60E57-BCE2-4B4B-A025-2AB091C30B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2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화재감지부 입니다</a:t>
            </a:r>
            <a:r>
              <a:rPr lang="en-US" altLang="ko-KR" dirty="0"/>
              <a:t>. </a:t>
            </a:r>
            <a:r>
              <a:rPr lang="ko-KR" altLang="en-US" dirty="0"/>
              <a:t>화재감지를 위해 사용하는 </a:t>
            </a:r>
            <a:r>
              <a:rPr lang="en-US" altLang="ko-KR" dirty="0"/>
              <a:t>AI </a:t>
            </a:r>
            <a:r>
              <a:rPr lang="ko-KR" altLang="en-US" dirty="0"/>
              <a:t>모델은 </a:t>
            </a:r>
            <a:r>
              <a:rPr lang="en-US" altLang="ko-KR" dirty="0"/>
              <a:t>YoLov7-tiny </a:t>
            </a:r>
            <a:r>
              <a:rPr lang="ko-KR" altLang="en-US" dirty="0"/>
              <a:t>모델이며</a:t>
            </a:r>
            <a:r>
              <a:rPr lang="en-US" altLang="ko-KR" dirty="0"/>
              <a:t>, </a:t>
            </a:r>
            <a:r>
              <a:rPr lang="ko-KR" altLang="en-US" dirty="0"/>
              <a:t>문제점으로는 떨어지는 </a:t>
            </a:r>
            <a:r>
              <a:rPr lang="en-US" altLang="ko-KR" dirty="0"/>
              <a:t>batch size</a:t>
            </a:r>
            <a:r>
              <a:rPr lang="ko-KR" altLang="en-US" dirty="0"/>
              <a:t>로 인한 성능 저하입니다</a:t>
            </a:r>
            <a:r>
              <a:rPr lang="en-US" altLang="ko-KR" dirty="0"/>
              <a:t>. </a:t>
            </a:r>
            <a:r>
              <a:rPr lang="ko-KR" altLang="en-US" dirty="0"/>
              <a:t>현재 완성을 위한 나머지 코드작업과 테스트가 </a:t>
            </a:r>
            <a:r>
              <a:rPr lang="en-US" altLang="ko-KR" dirty="0" err="1"/>
              <a:t>wbs</a:t>
            </a:r>
            <a:r>
              <a:rPr lang="ko-KR" altLang="en-US" dirty="0"/>
              <a:t>에 비해 진행 상황이 좋지 않아 먼저 다른 작업을 진행해 완성도를 높이고 남는 시간에 이 문제점을 개선해 나가갈 방침입니다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505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개발중인 화재 감지 시스템은 </a:t>
            </a:r>
            <a:r>
              <a:rPr lang="en-US" altLang="ko-KR" dirty="0"/>
              <a:t>AI</a:t>
            </a:r>
            <a:r>
              <a:rPr lang="ko-KR" altLang="en-US" dirty="0"/>
              <a:t>의</a:t>
            </a:r>
            <a:r>
              <a:rPr lang="en-US" altLang="ko-KR" dirty="0"/>
              <a:t> yolo</a:t>
            </a:r>
            <a:r>
              <a:rPr lang="ko-KR" altLang="en-US" dirty="0"/>
              <a:t>기술을 활용하여 화재를 인식하고 </a:t>
            </a:r>
            <a:r>
              <a:rPr lang="en-US" altLang="ko-KR" dirty="0"/>
              <a:t>2</a:t>
            </a:r>
            <a:r>
              <a:rPr lang="ko-KR" altLang="en-US" dirty="0"/>
              <a:t>차적으로 진짜 화재가 아닌 가짜화재상황을 화재로 인식 하는 경우를 줄이기 위해 불꽃 감지 센서를 통해 </a:t>
            </a:r>
            <a:r>
              <a:rPr lang="en-US" altLang="ko-KR" dirty="0"/>
              <a:t>2</a:t>
            </a:r>
            <a:r>
              <a:rPr lang="ko-KR" altLang="en-US" dirty="0"/>
              <a:t>차 판단을 합니다</a:t>
            </a:r>
            <a:r>
              <a:rPr lang="en-US" altLang="ko-KR" dirty="0"/>
              <a:t>. </a:t>
            </a:r>
            <a:r>
              <a:rPr lang="ko-KR" altLang="en-US" dirty="0"/>
              <a:t>그후 가스센서로 유독가스분포를 판단하여 상황에 맞는 </a:t>
            </a:r>
            <a:r>
              <a:rPr lang="en-US" altLang="ko-KR" dirty="0" err="1"/>
              <a:t>sms</a:t>
            </a:r>
            <a:r>
              <a:rPr lang="ko-KR" altLang="en-US" dirty="0"/>
              <a:t>경보문자전송을 진행하는 시스템으로 구축해 나가고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5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915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07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056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32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37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736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152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897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02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1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21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87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unC9XHOCx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789470" y="2490823"/>
            <a:ext cx="8613059" cy="1587824"/>
          </a:xfrm>
          <a:prstGeom prst="roundRect">
            <a:avLst>
              <a:gd name="adj" fmla="val 8989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b="1" dirty="0">
              <a:solidFill>
                <a:srgbClr val="82828C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4C32EE-C807-3A62-A554-D194DCD6D8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82" y="2789021"/>
            <a:ext cx="1142451" cy="114245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1C53536-2290-9152-C0A8-9478E7708212}"/>
              </a:ext>
            </a:extLst>
          </p:cNvPr>
          <p:cNvGrpSpPr/>
          <p:nvPr/>
        </p:nvGrpSpPr>
        <p:grpSpPr>
          <a:xfrm>
            <a:off x="2384383" y="2461403"/>
            <a:ext cx="948595" cy="342647"/>
            <a:chOff x="7783479" y="606851"/>
            <a:chExt cx="925099" cy="334160"/>
          </a:xfrm>
          <a:solidFill>
            <a:schemeClr val="bg1"/>
          </a:solidFill>
          <a:effectLst>
            <a:outerShdw dist="38100" dir="2700000" algn="tl" rotWithShape="0">
              <a:srgbClr val="FF5050">
                <a:alpha val="30000"/>
              </a:srgbClr>
            </a:outerShdw>
          </a:effectLst>
        </p:grpSpPr>
        <p:sp>
          <p:nvSpPr>
            <p:cNvPr id="8" name="자유형: 도형 21">
              <a:extLst>
                <a:ext uri="{FF2B5EF4-FFF2-40B4-BE49-F238E27FC236}">
                  <a16:creationId xmlns:a16="http://schemas.microsoft.com/office/drawing/2014/main" id="{0CDC7A1C-F903-04E7-AB5D-BC59DA186C8B}"/>
                </a:ext>
              </a:extLst>
            </p:cNvPr>
            <p:cNvSpPr/>
            <p:nvPr/>
          </p:nvSpPr>
          <p:spPr>
            <a:xfrm rot="20462479" flipH="1">
              <a:off x="7834871" y="746304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srgbClr val="FF7C80"/>
                </a:solidFill>
              </a:endParaRPr>
            </a:p>
          </p:txBody>
        </p:sp>
        <p:sp>
          <p:nvSpPr>
            <p:cNvPr id="9" name="사각형: 둥근 모서리 11">
              <a:extLst>
                <a:ext uri="{FF2B5EF4-FFF2-40B4-BE49-F238E27FC236}">
                  <a16:creationId xmlns:a16="http://schemas.microsoft.com/office/drawing/2014/main" id="{A09E5400-D55C-3EB9-7307-83C51D785482}"/>
                </a:ext>
              </a:extLst>
            </p:cNvPr>
            <p:cNvSpPr/>
            <p:nvPr/>
          </p:nvSpPr>
          <p:spPr>
            <a:xfrm>
              <a:off x="7783479" y="606851"/>
              <a:ext cx="925099" cy="260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srgbClr val="FF7C80"/>
                  </a:solidFill>
                </a:rPr>
                <a:t>2024.09.21.</a:t>
              </a:r>
              <a:endParaRPr lang="ko-KR" altLang="en-US" sz="1050" b="1" dirty="0">
                <a:solidFill>
                  <a:srgbClr val="FF7C80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74B85D-C24A-88AF-CCD2-FE696ECED31E}"/>
              </a:ext>
            </a:extLst>
          </p:cNvPr>
          <p:cNvSpPr/>
          <p:nvPr/>
        </p:nvSpPr>
        <p:spPr>
          <a:xfrm>
            <a:off x="9004368" y="5147836"/>
            <a:ext cx="2798944" cy="1487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팀명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WFS (Wise Fire Solution)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팀장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201910906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이학민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팀원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201810893 </a:t>
            </a:r>
            <a:r>
              <a:rPr lang="ko-KR" altLang="en-US" sz="12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조주성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201910899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배수한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201910913 </a:t>
            </a:r>
            <a:r>
              <a:rPr lang="ko-KR" altLang="en-US" sz="12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형성빈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EBBDE-548B-665E-ECB6-21F9FBADD4FD}"/>
              </a:ext>
            </a:extLst>
          </p:cNvPr>
          <p:cNvSpPr txBox="1"/>
          <p:nvPr/>
        </p:nvSpPr>
        <p:spPr>
          <a:xfrm>
            <a:off x="3556380" y="3023125"/>
            <a:ext cx="6305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전기차 화재 감지 및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경보 시스템 구축</a:t>
            </a:r>
          </a:p>
        </p:txBody>
      </p:sp>
    </p:spTree>
    <p:extLst>
      <p:ext uri="{BB962C8B-B14F-4D97-AF65-F5344CB8AC3E}">
        <p14:creationId xmlns:p14="http://schemas.microsoft.com/office/powerpoint/2010/main" val="3301321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4484" y="193351"/>
            <a:ext cx="1555064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82828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985" y="259123"/>
            <a:ext cx="678764" cy="408456"/>
          </a:xfrm>
          <a:prstGeom prst="roundRect">
            <a:avLst>
              <a:gd name="adj" fmla="val 1248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bg1">
                  <a:lumMod val="95000"/>
                </a:schemeClr>
              </a:gs>
              <a:gs pos="48000">
                <a:schemeClr val="bg1"/>
              </a:gs>
              <a:gs pos="5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67847" y="194678"/>
            <a:ext cx="991367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3C84A-247D-AE1E-2D2F-D874D3A328CC}"/>
              </a:ext>
            </a:extLst>
          </p:cNvPr>
          <p:cNvSpPr/>
          <p:nvPr/>
        </p:nvSpPr>
        <p:spPr>
          <a:xfrm>
            <a:off x="2186499" y="271211"/>
            <a:ext cx="7395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화재 감지부와 통신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A0891-AC12-CD9D-F66A-D5D0629490F9}"/>
              </a:ext>
            </a:extLst>
          </p:cNvPr>
          <p:cNvSpPr txBox="1"/>
          <p:nvPr/>
        </p:nvSpPr>
        <p:spPr>
          <a:xfrm>
            <a:off x="677366" y="931038"/>
            <a:ext cx="73602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4) </a:t>
            </a:r>
            <a:r>
              <a:rPr lang="ko-KR" altLang="en-US" dirty="0"/>
              <a:t>화재 발생 조치</a:t>
            </a:r>
            <a:endParaRPr lang="en-US" altLang="ko-KR" dirty="0"/>
          </a:p>
          <a:p>
            <a:r>
              <a:rPr lang="en-US" altLang="ko-KR" sz="1600" dirty="0"/>
              <a:t>   - </a:t>
            </a:r>
            <a:r>
              <a:rPr lang="ko-KR" altLang="en-US" sz="1600" dirty="0"/>
              <a:t>장치 개별 실습</a:t>
            </a:r>
            <a:endParaRPr lang="en-US" altLang="ko-KR" sz="16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7515019-A5D7-6442-D498-399EC05A62DB}"/>
              </a:ext>
            </a:extLst>
          </p:cNvPr>
          <p:cNvGrpSpPr/>
          <p:nvPr/>
        </p:nvGrpSpPr>
        <p:grpSpPr>
          <a:xfrm>
            <a:off x="1748298" y="1805388"/>
            <a:ext cx="3431587" cy="4781401"/>
            <a:chOff x="1206966" y="1496730"/>
            <a:chExt cx="3686516" cy="51366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4092D2B-35E4-A034-2364-81C678D76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532" y="1496730"/>
              <a:ext cx="2925386" cy="317652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EB2886C-D53A-C560-394D-7218A8FD4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48976"/>
            <a:stretch/>
          </p:blipFill>
          <p:spPr>
            <a:xfrm>
              <a:off x="1587532" y="4965902"/>
              <a:ext cx="2925386" cy="112730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F511BF-4A07-5168-FB4B-775302A0015A}"/>
                </a:ext>
              </a:extLst>
            </p:cNvPr>
            <p:cNvSpPr txBox="1"/>
            <p:nvPr/>
          </p:nvSpPr>
          <p:spPr>
            <a:xfrm>
              <a:off x="1206966" y="6269632"/>
              <a:ext cx="3686516" cy="363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a) </a:t>
              </a:r>
              <a:r>
                <a:rPr lang="ko-KR" altLang="en-US" sz="1600" dirty="0"/>
                <a:t>릴레이를 활용한 전원 공급 차단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2D2B823-6200-97F2-6121-13D5FD77EDC0}"/>
              </a:ext>
            </a:extLst>
          </p:cNvPr>
          <p:cNvGrpSpPr/>
          <p:nvPr/>
        </p:nvGrpSpPr>
        <p:grpSpPr>
          <a:xfrm>
            <a:off x="5502933" y="2280003"/>
            <a:ext cx="5392493" cy="4553007"/>
            <a:chOff x="5987565" y="2280003"/>
            <a:chExt cx="5392493" cy="455300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8E21020-6F2B-2F4A-3226-ABF796A71F5F}"/>
                </a:ext>
              </a:extLst>
            </p:cNvPr>
            <p:cNvGrpSpPr/>
            <p:nvPr/>
          </p:nvGrpSpPr>
          <p:grpSpPr>
            <a:xfrm>
              <a:off x="5987565" y="2280003"/>
              <a:ext cx="5392493" cy="3176522"/>
              <a:chOff x="5987565" y="1475331"/>
              <a:chExt cx="5392493" cy="3176522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9591197-AFB3-BD1F-F5A4-019EDA494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7565" y="1475331"/>
                <a:ext cx="2622879" cy="3176521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8A1E70B4-8420-417F-15E6-76642CE3A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99135" y="1475332"/>
                <a:ext cx="2580923" cy="317652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F8A8C5-88F1-C4B1-35E7-A1C31A8DFE59}"/>
                </a:ext>
              </a:extLst>
            </p:cNvPr>
            <p:cNvSpPr txBox="1"/>
            <p:nvPr/>
          </p:nvSpPr>
          <p:spPr>
            <a:xfrm>
              <a:off x="7262685" y="6248235"/>
              <a:ext cx="36656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b) </a:t>
              </a:r>
              <a:r>
                <a:rPr lang="ko-KR" altLang="en-US" sz="1600" dirty="0"/>
                <a:t>워터펌프를 활용한 소화 장치 작동</a:t>
              </a:r>
              <a:r>
                <a:rPr lang="en-US" altLang="ko-KR" sz="1600" dirty="0"/>
                <a:t>(</a:t>
              </a:r>
              <a:r>
                <a:rPr lang="ko-KR" altLang="en-US" sz="1600" dirty="0"/>
                <a:t>미완성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59232ED-8309-32C3-58FF-135F54C7F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250" y="1515917"/>
            <a:ext cx="10263500" cy="530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0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4484" y="193351"/>
            <a:ext cx="1555064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82828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985" y="259123"/>
            <a:ext cx="678764" cy="408456"/>
          </a:xfrm>
          <a:prstGeom prst="roundRect">
            <a:avLst>
              <a:gd name="adj" fmla="val 1248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bg1">
                  <a:lumMod val="95000"/>
                </a:schemeClr>
              </a:gs>
              <a:gs pos="48000">
                <a:schemeClr val="bg1"/>
              </a:gs>
              <a:gs pos="5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67847" y="194678"/>
            <a:ext cx="991367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3C84A-247D-AE1E-2D2F-D874D3A328CC}"/>
              </a:ext>
            </a:extLst>
          </p:cNvPr>
          <p:cNvSpPr/>
          <p:nvPr/>
        </p:nvSpPr>
        <p:spPr>
          <a:xfrm>
            <a:off x="2186499" y="271211"/>
            <a:ext cx="7395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화재 감지부와 통신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41DD1E-0B2F-1D92-E5E0-15CC3677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61" y="1025872"/>
            <a:ext cx="9913677" cy="553777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4EAC3B2-EB0C-5364-5CA2-664EFDD643B0}"/>
              </a:ext>
            </a:extLst>
          </p:cNvPr>
          <p:cNvCxnSpPr>
            <a:cxnSpLocks/>
          </p:cNvCxnSpPr>
          <p:nvPr/>
        </p:nvCxnSpPr>
        <p:spPr>
          <a:xfrm flipV="1">
            <a:off x="3310128" y="2715768"/>
            <a:ext cx="1371600" cy="987552"/>
          </a:xfrm>
          <a:prstGeom prst="bentConnector3">
            <a:avLst>
              <a:gd name="adj1" fmla="val 68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859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4484" y="193351"/>
            <a:ext cx="1555064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82828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985" y="259123"/>
            <a:ext cx="678764" cy="408456"/>
          </a:xfrm>
          <a:prstGeom prst="roundRect">
            <a:avLst>
              <a:gd name="adj" fmla="val 1248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bg1">
                  <a:lumMod val="95000"/>
                </a:schemeClr>
              </a:gs>
              <a:gs pos="48000">
                <a:schemeClr val="bg1"/>
              </a:gs>
              <a:gs pos="5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67847" y="194678"/>
            <a:ext cx="991367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3C84A-247D-AE1E-2D2F-D874D3A328CC}"/>
              </a:ext>
            </a:extLst>
          </p:cNvPr>
          <p:cNvSpPr/>
          <p:nvPr/>
        </p:nvSpPr>
        <p:spPr>
          <a:xfrm>
            <a:off x="2186499" y="271211"/>
            <a:ext cx="7395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화재 감지부와 통신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CBA492-943B-21F0-90EF-B7FAEE952B5D}"/>
              </a:ext>
            </a:extLst>
          </p:cNvPr>
          <p:cNvSpPr/>
          <p:nvPr/>
        </p:nvSpPr>
        <p:spPr>
          <a:xfrm>
            <a:off x="286763" y="928235"/>
            <a:ext cx="2401454" cy="13392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" name="Picture 12" descr="Installing CUDA on Nvidia Jetson Nano - JFrog Connect">
            <a:extLst>
              <a:ext uri="{FF2B5EF4-FFF2-40B4-BE49-F238E27FC236}">
                <a16:creationId xmlns:a16="http://schemas.microsoft.com/office/drawing/2014/main" id="{8184DBFC-26F0-C387-7181-0B6388745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23" y="989203"/>
            <a:ext cx="2177759" cy="122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6310F8-109D-A6DE-89BE-7E92B500E254}"/>
              </a:ext>
            </a:extLst>
          </p:cNvPr>
          <p:cNvSpPr/>
          <p:nvPr/>
        </p:nvSpPr>
        <p:spPr>
          <a:xfrm>
            <a:off x="280748" y="4746087"/>
            <a:ext cx="2401454" cy="118913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7" name="Picture 10" descr="라즈베리파이 초기설정">
            <a:extLst>
              <a:ext uri="{FF2B5EF4-FFF2-40B4-BE49-F238E27FC236}">
                <a16:creationId xmlns:a16="http://schemas.microsoft.com/office/drawing/2014/main" id="{4B0048D6-C15F-2E8F-0CD7-3FA96F523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51" y="4899764"/>
            <a:ext cx="1022774" cy="106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5C5299F-DBD3-F308-E08F-29FBAFBCD78A}"/>
              </a:ext>
            </a:extLst>
          </p:cNvPr>
          <p:cNvSpPr/>
          <p:nvPr/>
        </p:nvSpPr>
        <p:spPr>
          <a:xfrm>
            <a:off x="280748" y="2899255"/>
            <a:ext cx="2401454" cy="118913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9" name="Picture 10" descr="라즈베리파이 초기설정">
            <a:extLst>
              <a:ext uri="{FF2B5EF4-FFF2-40B4-BE49-F238E27FC236}">
                <a16:creationId xmlns:a16="http://schemas.microsoft.com/office/drawing/2014/main" id="{94133D31-1345-DD7E-1FAF-754B831BE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36" y="2994563"/>
            <a:ext cx="1022774" cy="106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DBD7A6-F6FE-12A8-0370-AEBD7C629867}"/>
              </a:ext>
            </a:extLst>
          </p:cNvPr>
          <p:cNvSpPr/>
          <p:nvPr/>
        </p:nvSpPr>
        <p:spPr>
          <a:xfrm>
            <a:off x="4326346" y="3118575"/>
            <a:ext cx="2086791" cy="9698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1" name="Picture 4" descr="HiveMQ Reviews 2024: Details, Pricing, &amp; Features | G2">
            <a:extLst>
              <a:ext uri="{FF2B5EF4-FFF2-40B4-BE49-F238E27FC236}">
                <a16:creationId xmlns:a16="http://schemas.microsoft.com/office/drawing/2014/main" id="{24B36876-3EC8-E3F5-6534-D30195B34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955" y="3101806"/>
            <a:ext cx="1258557" cy="99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855E74-ECCF-AAC3-901A-D2BECF60C5D7}"/>
              </a:ext>
            </a:extLst>
          </p:cNvPr>
          <p:cNvSpPr/>
          <p:nvPr/>
        </p:nvSpPr>
        <p:spPr>
          <a:xfrm>
            <a:off x="8208951" y="1601698"/>
            <a:ext cx="2539246" cy="3316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원통형 13">
            <a:extLst>
              <a:ext uri="{FF2B5EF4-FFF2-40B4-BE49-F238E27FC236}">
                <a16:creationId xmlns:a16="http://schemas.microsoft.com/office/drawing/2014/main" id="{433293BB-093C-4C81-358E-4D3809B2BDA5}"/>
              </a:ext>
            </a:extLst>
          </p:cNvPr>
          <p:cNvSpPr/>
          <p:nvPr/>
        </p:nvSpPr>
        <p:spPr>
          <a:xfrm>
            <a:off x="8833039" y="3067502"/>
            <a:ext cx="1312242" cy="1781118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6" name="Picture 4" descr="MySQL 리뷰">
            <a:extLst>
              <a:ext uri="{FF2B5EF4-FFF2-40B4-BE49-F238E27FC236}">
                <a16:creationId xmlns:a16="http://schemas.microsoft.com/office/drawing/2014/main" id="{2A716D48-2FFA-F16A-66D8-FD963B3CC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514" y="3575461"/>
            <a:ext cx="668762" cy="101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BF06D9-A9D1-9E2D-3A24-10A32538986F}"/>
              </a:ext>
            </a:extLst>
          </p:cNvPr>
          <p:cNvSpPr/>
          <p:nvPr/>
        </p:nvSpPr>
        <p:spPr>
          <a:xfrm>
            <a:off x="8445765" y="1748183"/>
            <a:ext cx="2086791" cy="9698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8" name="Picture 6" descr="스프링부트 소개">
            <a:extLst>
              <a:ext uri="{FF2B5EF4-FFF2-40B4-BE49-F238E27FC236}">
                <a16:creationId xmlns:a16="http://schemas.microsoft.com/office/drawing/2014/main" id="{90C34446-66F2-A4EC-3324-6751E7BC9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600" y="1750781"/>
            <a:ext cx="2086790" cy="96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25">
            <a:extLst>
              <a:ext uri="{FF2B5EF4-FFF2-40B4-BE49-F238E27FC236}">
                <a16:creationId xmlns:a16="http://schemas.microsoft.com/office/drawing/2014/main" id="{2EA5E29C-109D-0751-812D-46FAB0BAD1D2}"/>
              </a:ext>
            </a:extLst>
          </p:cNvPr>
          <p:cNvSpPr txBox="1"/>
          <p:nvPr/>
        </p:nvSpPr>
        <p:spPr>
          <a:xfrm>
            <a:off x="8203760" y="1038291"/>
            <a:ext cx="125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AWS</a:t>
            </a:r>
            <a:r>
              <a:rPr lang="ko-KR" altLang="en-US" dirty="0"/>
              <a:t> </a:t>
            </a:r>
            <a:r>
              <a:rPr lang="en-US" altLang="ko-KR" dirty="0"/>
              <a:t>EC2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BAFE6BA-4FCC-5AB2-25A5-C12E44D61B3E}"/>
              </a:ext>
            </a:extLst>
          </p:cNvPr>
          <p:cNvCxnSpPr>
            <a:cxnSpLocks/>
          </p:cNvCxnSpPr>
          <p:nvPr/>
        </p:nvCxnSpPr>
        <p:spPr>
          <a:xfrm>
            <a:off x="9476895" y="2718002"/>
            <a:ext cx="0" cy="34950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855BB5-F583-516B-B2AA-29993BA7CE36}"/>
              </a:ext>
            </a:extLst>
          </p:cNvPr>
          <p:cNvSpPr/>
          <p:nvPr/>
        </p:nvSpPr>
        <p:spPr>
          <a:xfrm>
            <a:off x="8246844" y="5305929"/>
            <a:ext cx="2484632" cy="9038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2" name="Picture 14" descr="Twilio Reviews and Customer Ratings">
            <a:extLst>
              <a:ext uri="{FF2B5EF4-FFF2-40B4-BE49-F238E27FC236}">
                <a16:creationId xmlns:a16="http://schemas.microsoft.com/office/drawing/2014/main" id="{3207BD19-308C-F218-128D-2FF1BFB2C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388" y="5469454"/>
            <a:ext cx="1909145" cy="5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4AD3285-D285-D180-5BAB-57BEEC50516C}"/>
              </a:ext>
            </a:extLst>
          </p:cNvPr>
          <p:cNvCxnSpPr>
            <a:cxnSpLocks/>
          </p:cNvCxnSpPr>
          <p:nvPr/>
        </p:nvCxnSpPr>
        <p:spPr>
          <a:xfrm>
            <a:off x="8617398" y="2722841"/>
            <a:ext cx="0" cy="2576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30">
            <a:extLst>
              <a:ext uri="{FF2B5EF4-FFF2-40B4-BE49-F238E27FC236}">
                <a16:creationId xmlns:a16="http://schemas.microsoft.com/office/drawing/2014/main" id="{007CF806-CDE6-7873-8ADC-865288433FA4}"/>
              </a:ext>
            </a:extLst>
          </p:cNvPr>
          <p:cNvSpPr txBox="1"/>
          <p:nvPr/>
        </p:nvSpPr>
        <p:spPr>
          <a:xfrm>
            <a:off x="721082" y="2309500"/>
            <a:ext cx="14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화재 </a:t>
            </a:r>
            <a:r>
              <a:rPr lang="ko-KR" altLang="en-US" dirty="0" err="1"/>
              <a:t>감지부</a:t>
            </a:r>
            <a:endParaRPr lang="en-US" altLang="ko-KR" dirty="0"/>
          </a:p>
          <a:p>
            <a:pPr algn="ctr"/>
            <a:r>
              <a:rPr lang="en-US" altLang="ko-KR" dirty="0"/>
              <a:t>Publisher</a:t>
            </a:r>
            <a:endParaRPr lang="ko-KR" altLang="en-US" dirty="0"/>
          </a:p>
        </p:txBody>
      </p:sp>
      <p:sp>
        <p:nvSpPr>
          <p:cNvPr id="25" name="TextBox 31">
            <a:extLst>
              <a:ext uri="{FF2B5EF4-FFF2-40B4-BE49-F238E27FC236}">
                <a16:creationId xmlns:a16="http://schemas.microsoft.com/office/drawing/2014/main" id="{A6FC9BDF-4240-A6E3-0ECB-0D12AD9492E6}"/>
              </a:ext>
            </a:extLst>
          </p:cNvPr>
          <p:cNvSpPr txBox="1"/>
          <p:nvPr/>
        </p:nvSpPr>
        <p:spPr>
          <a:xfrm>
            <a:off x="300664" y="4124151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충전 단말기</a:t>
            </a:r>
            <a:endParaRPr lang="en-US" altLang="ko-KR" dirty="0"/>
          </a:p>
          <a:p>
            <a:pPr algn="ctr"/>
            <a:r>
              <a:rPr lang="en-US" altLang="ko-KR" dirty="0"/>
              <a:t>Publish &amp; Subscriber</a:t>
            </a:r>
            <a:endParaRPr lang="ko-KR" altLang="en-US" dirty="0"/>
          </a:p>
        </p:txBody>
      </p:sp>
      <p:sp>
        <p:nvSpPr>
          <p:cNvPr id="26" name="TextBox 32">
            <a:extLst>
              <a:ext uri="{FF2B5EF4-FFF2-40B4-BE49-F238E27FC236}">
                <a16:creationId xmlns:a16="http://schemas.microsoft.com/office/drawing/2014/main" id="{466D72B7-E0BB-BECF-CBC5-6ED2C9BC8CBC}"/>
              </a:ext>
            </a:extLst>
          </p:cNvPr>
          <p:cNvSpPr txBox="1"/>
          <p:nvPr/>
        </p:nvSpPr>
        <p:spPr>
          <a:xfrm>
            <a:off x="655768" y="5960091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충전소 출입문</a:t>
            </a:r>
            <a:endParaRPr lang="en-US" altLang="ko-KR" dirty="0"/>
          </a:p>
          <a:p>
            <a:pPr algn="ctr"/>
            <a:r>
              <a:rPr lang="en-US" altLang="ko-KR" dirty="0"/>
              <a:t>Publisher</a:t>
            </a:r>
            <a:endParaRPr lang="ko-KR" altLang="en-US" dirty="0"/>
          </a:p>
        </p:txBody>
      </p:sp>
      <p:sp>
        <p:nvSpPr>
          <p:cNvPr id="27" name="TextBox 33">
            <a:extLst>
              <a:ext uri="{FF2B5EF4-FFF2-40B4-BE49-F238E27FC236}">
                <a16:creationId xmlns:a16="http://schemas.microsoft.com/office/drawing/2014/main" id="{8586A87E-0522-DA63-65BD-28D81AFD0F91}"/>
              </a:ext>
            </a:extLst>
          </p:cNvPr>
          <p:cNvSpPr txBox="1"/>
          <p:nvPr/>
        </p:nvSpPr>
        <p:spPr>
          <a:xfrm>
            <a:off x="4671569" y="412415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Broker</a:t>
            </a:r>
            <a:r>
              <a:rPr lang="ko-KR" altLang="en-US" dirty="0"/>
              <a:t> 서버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150A5E-6E6D-F440-66F0-915E727C4A9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700212" y="3469446"/>
            <a:ext cx="1626134" cy="134039"/>
          </a:xfrm>
          <a:prstGeom prst="straightConnector1">
            <a:avLst/>
          </a:prstGeom>
          <a:ln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C886701-27D8-5139-764A-A1C0C65C5558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88217" y="1597871"/>
            <a:ext cx="1636026" cy="150804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50">
            <a:extLst>
              <a:ext uri="{FF2B5EF4-FFF2-40B4-BE49-F238E27FC236}">
                <a16:creationId xmlns:a16="http://schemas.microsoft.com/office/drawing/2014/main" id="{7F5CD54F-CB9E-505A-8EE7-0AC24B6385B9}"/>
              </a:ext>
            </a:extLst>
          </p:cNvPr>
          <p:cNvSpPr txBox="1"/>
          <p:nvPr/>
        </p:nvSpPr>
        <p:spPr>
          <a:xfrm>
            <a:off x="2770158" y="1231438"/>
            <a:ext cx="2613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Fire-Size</a:t>
            </a:r>
            <a:r>
              <a:rPr lang="ko-KR" altLang="en-US" dirty="0"/>
              <a:t>와 위치를 전송</a:t>
            </a:r>
          </a:p>
        </p:txBody>
      </p:sp>
      <p:sp>
        <p:nvSpPr>
          <p:cNvPr id="31" name="TextBox 51">
            <a:extLst>
              <a:ext uri="{FF2B5EF4-FFF2-40B4-BE49-F238E27FC236}">
                <a16:creationId xmlns:a16="http://schemas.microsoft.com/office/drawing/2014/main" id="{BE8C1ADA-7AD0-2666-D798-7907F83CAD18}"/>
              </a:ext>
            </a:extLst>
          </p:cNvPr>
          <p:cNvSpPr txBox="1"/>
          <p:nvPr/>
        </p:nvSpPr>
        <p:spPr>
          <a:xfrm>
            <a:off x="2745499" y="2119324"/>
            <a:ext cx="3159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Gas: 0 or 1, fire: 0 or 1,</a:t>
            </a:r>
          </a:p>
          <a:p>
            <a:r>
              <a:rPr lang="en-US" altLang="ko-KR" dirty="0"/>
              <a:t>Loc1~4(</a:t>
            </a:r>
            <a:r>
              <a:rPr lang="ko-KR" altLang="en-US" dirty="0"/>
              <a:t>주차장 내 충전상태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-1~ 100</a:t>
            </a:r>
            <a:endParaRPr lang="ko-KR" altLang="en-US" dirty="0"/>
          </a:p>
        </p:txBody>
      </p:sp>
      <p:sp>
        <p:nvSpPr>
          <p:cNvPr id="32" name="TextBox 52">
            <a:extLst>
              <a:ext uri="{FF2B5EF4-FFF2-40B4-BE49-F238E27FC236}">
                <a16:creationId xmlns:a16="http://schemas.microsoft.com/office/drawing/2014/main" id="{ED67943E-B3A4-3ACA-470D-57069AA4899D}"/>
              </a:ext>
            </a:extLst>
          </p:cNvPr>
          <p:cNvSpPr txBox="1"/>
          <p:nvPr/>
        </p:nvSpPr>
        <p:spPr>
          <a:xfrm>
            <a:off x="2770158" y="5329253"/>
            <a:ext cx="291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plate number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위치 전송</a:t>
            </a:r>
          </a:p>
        </p:txBody>
      </p:sp>
      <p:sp>
        <p:nvSpPr>
          <p:cNvPr id="33" name="TextBox 55">
            <a:extLst>
              <a:ext uri="{FF2B5EF4-FFF2-40B4-BE49-F238E27FC236}">
                <a16:creationId xmlns:a16="http://schemas.microsoft.com/office/drawing/2014/main" id="{FD130921-A88A-9A9F-C66F-23649635B23A}"/>
              </a:ext>
            </a:extLst>
          </p:cNvPr>
          <p:cNvSpPr txBox="1"/>
          <p:nvPr/>
        </p:nvSpPr>
        <p:spPr>
          <a:xfrm>
            <a:off x="9606899" y="990498"/>
            <a:ext cx="2297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충전상태</a:t>
            </a:r>
            <a:r>
              <a:rPr lang="en-US" altLang="ko-KR" dirty="0"/>
              <a:t>, </a:t>
            </a:r>
            <a:r>
              <a:rPr lang="ko-KR" altLang="en-US" dirty="0"/>
              <a:t>화재 위치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화재 규모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96B4D6-A655-EFF0-6B4D-C13C2808A77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682202" y="4088394"/>
            <a:ext cx="1642041" cy="125226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C1B0FF2-144B-B292-EBD6-6F07ABA2FBBC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6413137" y="2233093"/>
            <a:ext cx="2032628" cy="137039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8">
            <a:extLst>
              <a:ext uri="{FF2B5EF4-FFF2-40B4-BE49-F238E27FC236}">
                <a16:creationId xmlns:a16="http://schemas.microsoft.com/office/drawing/2014/main" id="{C5E45FB1-56A1-C218-6825-1EEDBADDC381}"/>
              </a:ext>
            </a:extLst>
          </p:cNvPr>
          <p:cNvSpPr txBox="1"/>
          <p:nvPr/>
        </p:nvSpPr>
        <p:spPr>
          <a:xfrm>
            <a:off x="10769370" y="204842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Subscriber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296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4484" y="193351"/>
            <a:ext cx="1555064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82828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985" y="259123"/>
            <a:ext cx="678764" cy="408456"/>
          </a:xfrm>
          <a:prstGeom prst="roundRect">
            <a:avLst>
              <a:gd name="adj" fmla="val 1248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bg1">
                  <a:lumMod val="95000"/>
                </a:schemeClr>
              </a:gs>
              <a:gs pos="48000">
                <a:schemeClr val="bg1"/>
              </a:gs>
              <a:gs pos="5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67847" y="194678"/>
            <a:ext cx="991367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3C84A-247D-AE1E-2D2F-D874D3A328CC}"/>
              </a:ext>
            </a:extLst>
          </p:cNvPr>
          <p:cNvSpPr/>
          <p:nvPr/>
        </p:nvSpPr>
        <p:spPr>
          <a:xfrm>
            <a:off x="2186499" y="271211"/>
            <a:ext cx="7395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미완성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4D345-63BD-A5C9-0BDB-0347892605A8}"/>
              </a:ext>
            </a:extLst>
          </p:cNvPr>
          <p:cNvSpPr txBox="1"/>
          <p:nvPr/>
        </p:nvSpPr>
        <p:spPr>
          <a:xfrm>
            <a:off x="677366" y="931038"/>
            <a:ext cx="736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5) </a:t>
            </a:r>
            <a:r>
              <a:rPr lang="ko-KR" altLang="en-US" dirty="0"/>
              <a:t>주차장 관리 웹페이지</a:t>
            </a:r>
            <a:r>
              <a:rPr lang="en-US" altLang="ko-KR" dirty="0"/>
              <a:t>(</a:t>
            </a:r>
            <a:r>
              <a:rPr lang="ko-KR" altLang="en-US" dirty="0"/>
              <a:t>미완성</a:t>
            </a:r>
            <a:r>
              <a:rPr lang="en-US" altLang="ko-KR" dirty="0"/>
              <a:t>) – </a:t>
            </a:r>
            <a:r>
              <a:rPr lang="ko-KR" altLang="en-US" dirty="0"/>
              <a:t>완성도를 높일 예정</a:t>
            </a:r>
            <a:endParaRPr lang="en-US" altLang="ko-KR" sz="16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43A473-CF36-7BE0-E0B0-817BE34E21C3}"/>
              </a:ext>
            </a:extLst>
          </p:cNvPr>
          <p:cNvGrpSpPr/>
          <p:nvPr/>
        </p:nvGrpSpPr>
        <p:grpSpPr>
          <a:xfrm>
            <a:off x="930518" y="1496730"/>
            <a:ext cx="4915931" cy="3056859"/>
            <a:chOff x="1052016" y="1496730"/>
            <a:chExt cx="4915931" cy="30568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AD92592-5F2E-8AC5-1791-03A0F703A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2016" y="1496730"/>
              <a:ext cx="4763183" cy="26912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670E54-55FA-A167-F173-043C11DEEF2A}"/>
                </a:ext>
              </a:extLst>
            </p:cNvPr>
            <p:cNvSpPr txBox="1"/>
            <p:nvPr/>
          </p:nvSpPr>
          <p:spPr>
            <a:xfrm>
              <a:off x="4357470" y="4215035"/>
              <a:ext cx="1610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로그인 화면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D5FF1A-58B3-EDD8-8A7D-A7E93096E011}"/>
              </a:ext>
            </a:extLst>
          </p:cNvPr>
          <p:cNvGrpSpPr/>
          <p:nvPr/>
        </p:nvGrpSpPr>
        <p:grpSpPr>
          <a:xfrm>
            <a:off x="590042" y="3667726"/>
            <a:ext cx="5794301" cy="3038979"/>
            <a:chOff x="590042" y="3667726"/>
            <a:chExt cx="5794301" cy="30389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37D93E-E8C8-6825-2CA9-A239ED1A24D3}"/>
                </a:ext>
              </a:extLst>
            </p:cNvPr>
            <p:cNvSpPr txBox="1"/>
            <p:nvPr/>
          </p:nvSpPr>
          <p:spPr>
            <a:xfrm>
              <a:off x="2990255" y="6324768"/>
              <a:ext cx="3394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휴대폰 인증을 통한 회원가입 가능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B413BC4-91B9-8A00-1094-736BF7D0B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042" y="3667726"/>
              <a:ext cx="2400213" cy="303897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CDAA508-C4AE-6926-16B9-29F30F5BCEFE}"/>
              </a:ext>
            </a:extLst>
          </p:cNvPr>
          <p:cNvGrpSpPr/>
          <p:nvPr/>
        </p:nvGrpSpPr>
        <p:grpSpPr>
          <a:xfrm>
            <a:off x="5803755" y="2088764"/>
            <a:ext cx="6218392" cy="4192621"/>
            <a:chOff x="5803755" y="2088764"/>
            <a:chExt cx="6218392" cy="41926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A7A66F-6B86-B2B4-2DEF-B6A2ADD5DCE2}"/>
                </a:ext>
              </a:extLst>
            </p:cNvPr>
            <p:cNvSpPr txBox="1"/>
            <p:nvPr/>
          </p:nvSpPr>
          <p:spPr>
            <a:xfrm>
              <a:off x="6503688" y="5649713"/>
              <a:ext cx="4994881" cy="631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현재 차량의 </a:t>
              </a:r>
              <a:r>
                <a:rPr lang="ko-KR" altLang="en-US" sz="1600" dirty="0" err="1"/>
                <a:t>충전량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잔여 주차 공간 등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다양한 정보 확인 가능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CF92119-AB1C-A393-B829-69B017D17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3755" y="2088764"/>
              <a:ext cx="6218392" cy="3497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396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4484" y="193351"/>
            <a:ext cx="1555064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82828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985" y="259123"/>
            <a:ext cx="678764" cy="408456"/>
          </a:xfrm>
          <a:prstGeom prst="roundRect">
            <a:avLst>
              <a:gd name="adj" fmla="val 1248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bg1">
                  <a:lumMod val="95000"/>
                </a:schemeClr>
              </a:gs>
              <a:gs pos="48000">
                <a:schemeClr val="bg1"/>
              </a:gs>
              <a:gs pos="5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67847" y="194678"/>
            <a:ext cx="991367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3C84A-247D-AE1E-2D2F-D874D3A328CC}"/>
              </a:ext>
            </a:extLst>
          </p:cNvPr>
          <p:cNvSpPr/>
          <p:nvPr/>
        </p:nvSpPr>
        <p:spPr>
          <a:xfrm>
            <a:off x="2186499" y="271211"/>
            <a:ext cx="7395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미완성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3FC6A5-63CE-2013-898B-8581472CC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548" y="1494451"/>
            <a:ext cx="6537079" cy="4298796"/>
          </a:xfrm>
          <a:prstGeom prst="rect">
            <a:avLst/>
          </a:prstGeom>
        </p:spPr>
      </p:pic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B68E711C-2356-A2DE-CFE3-E48EB769F8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203797"/>
              </p:ext>
            </p:extLst>
          </p:nvPr>
        </p:nvGraphicFramePr>
        <p:xfrm>
          <a:off x="9200515" y="3246054"/>
          <a:ext cx="1429117" cy="795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923975" imgH="514350" progId="Package">
                  <p:embed/>
                </p:oleObj>
              </mc:Choice>
              <mc:Fallback>
                <p:oleObj name="포장기 셸 개체" showAsIcon="1" r:id="rId4" imgW="923975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00515" y="3246054"/>
                        <a:ext cx="1429117" cy="7955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9931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/>
        </p:nvSpPr>
        <p:spPr>
          <a:xfrm>
            <a:off x="2714314" y="2824120"/>
            <a:ext cx="6763372" cy="120976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53975" cap="rnd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감사합니다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9829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157942" y="215907"/>
            <a:ext cx="1168353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9081" y="255075"/>
            <a:ext cx="9270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1" u="none" strike="noStrike" kern="0" cap="none" spc="0" normalizeH="0" baseline="0" dirty="0">
                <a:ln w="952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Tmon몬소리 Black" panose="02000A03000000000000" pitchFamily="2" charset="-127"/>
                <a:cs typeface="+mn-cs"/>
              </a:rPr>
              <a:t>목차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423E64-E0C6-8FE8-9660-8E5EC6113655}"/>
              </a:ext>
            </a:extLst>
          </p:cNvPr>
          <p:cNvSpPr/>
          <p:nvPr/>
        </p:nvSpPr>
        <p:spPr>
          <a:xfrm>
            <a:off x="3133034" y="2213531"/>
            <a:ext cx="5925929" cy="3690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WBS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예상 모형 </a:t>
            </a:r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예측</a:t>
            </a:r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출입문 기능 구현</a:t>
            </a:r>
            <a:endParaRPr lang="en-US" altLang="ko-KR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</a:t>
            </a:r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화재 감지부와 통신</a:t>
            </a:r>
            <a:endParaRPr lang="en-US" altLang="ko-KR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5. </a:t>
            </a:r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미완성 부분</a:t>
            </a:r>
            <a:endParaRPr lang="en-US" altLang="ko-KR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D836AF-1A36-EF40-9EC4-58C24FF12D00}"/>
              </a:ext>
            </a:extLst>
          </p:cNvPr>
          <p:cNvSpPr/>
          <p:nvPr/>
        </p:nvSpPr>
        <p:spPr>
          <a:xfrm>
            <a:off x="2640895" y="1130776"/>
            <a:ext cx="69102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dirty="0"/>
              <a:t>Contents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85543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4484" y="193351"/>
            <a:ext cx="1555064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82828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985" y="259123"/>
            <a:ext cx="678764" cy="408456"/>
          </a:xfrm>
          <a:prstGeom prst="roundRect">
            <a:avLst>
              <a:gd name="adj" fmla="val 1248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bg1">
                  <a:lumMod val="95000"/>
                </a:schemeClr>
              </a:gs>
              <a:gs pos="48000">
                <a:schemeClr val="bg1"/>
              </a:gs>
              <a:gs pos="5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19242" y="199149"/>
            <a:ext cx="991367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34712" y="255075"/>
            <a:ext cx="73953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i="1" kern="0" noProof="0" dirty="0">
                <a:ln w="9525">
                  <a:noFill/>
                </a:ln>
                <a:solidFill>
                  <a:prstClr val="white"/>
                </a:solidFill>
                <a:latin typeface="맑은 고딕" panose="020F0502020204030204"/>
                <a:ea typeface="Tmon몬소리 Black" panose="02000A03000000000000" pitchFamily="2" charset="-127"/>
              </a:rPr>
              <a:t>WBS</a:t>
            </a:r>
            <a:endParaRPr kumimoji="0" lang="ko-KR" altLang="en-US" sz="2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58ECF894-BAC3-D298-0A51-196E53C0E7DF}"/>
              </a:ext>
            </a:extLst>
          </p:cNvPr>
          <p:cNvSpPr/>
          <p:nvPr/>
        </p:nvSpPr>
        <p:spPr>
          <a:xfrm>
            <a:off x="2" y="1318550"/>
            <a:ext cx="12191999" cy="1845274"/>
          </a:xfrm>
          <a:prstGeom prst="frame">
            <a:avLst>
              <a:gd name="adj1" fmla="val 847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707B5B02-3F20-9552-97F8-3931D6ED4388}"/>
              </a:ext>
            </a:extLst>
          </p:cNvPr>
          <p:cNvSpPr/>
          <p:nvPr/>
        </p:nvSpPr>
        <p:spPr>
          <a:xfrm>
            <a:off x="1" y="4455945"/>
            <a:ext cx="12191999" cy="1542519"/>
          </a:xfrm>
          <a:prstGeom prst="frame">
            <a:avLst>
              <a:gd name="adj1" fmla="val 1110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5D2F9A-55BC-04C0-DD5A-CD165EC7C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4" y="1448784"/>
            <a:ext cx="11929552" cy="15778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8EE776-EADF-392C-06E1-1389B5144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24" y="4629269"/>
            <a:ext cx="9398806" cy="1198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B11ECB-4F12-A33E-6A29-EE26D0674C5B}"/>
              </a:ext>
            </a:extLst>
          </p:cNvPr>
          <p:cNvSpPr txBox="1"/>
          <p:nvPr/>
        </p:nvSpPr>
        <p:spPr>
          <a:xfrm>
            <a:off x="5501128" y="319998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원래 계획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9B04AC-5615-A5A1-33AC-BD6D2046EE15}"/>
              </a:ext>
            </a:extLst>
          </p:cNvPr>
          <p:cNvSpPr txBox="1"/>
          <p:nvPr/>
        </p:nvSpPr>
        <p:spPr>
          <a:xfrm>
            <a:off x="5501128" y="600719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 계획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96EAB13-D72F-B7C0-EEF4-0EE797A7D6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224" b="65723"/>
          <a:stretch/>
        </p:blipFill>
        <p:spPr>
          <a:xfrm>
            <a:off x="8347434" y="4629268"/>
            <a:ext cx="3713342" cy="5370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FEB028D-1536-C08A-DAF7-3D25A5137C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2172"/>
          <a:stretch/>
        </p:blipFill>
        <p:spPr>
          <a:xfrm>
            <a:off x="8347433" y="5166358"/>
            <a:ext cx="3713341" cy="677725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33DA27EE-5667-1538-3B74-670FADE01B01}"/>
              </a:ext>
            </a:extLst>
          </p:cNvPr>
          <p:cNvSpPr/>
          <p:nvPr/>
        </p:nvSpPr>
        <p:spPr>
          <a:xfrm>
            <a:off x="10204103" y="4979210"/>
            <a:ext cx="1494913" cy="22901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7A8872E2-7A01-CB2A-2474-26B386E30BEE}"/>
              </a:ext>
            </a:extLst>
          </p:cNvPr>
          <p:cNvSpPr/>
          <p:nvPr/>
        </p:nvSpPr>
        <p:spPr>
          <a:xfrm>
            <a:off x="10185815" y="5654947"/>
            <a:ext cx="1667857" cy="22901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887D7667-1F95-1D05-E2CD-0F234E3EEE1A}"/>
              </a:ext>
            </a:extLst>
          </p:cNvPr>
          <p:cNvSpPr/>
          <p:nvPr/>
        </p:nvSpPr>
        <p:spPr>
          <a:xfrm>
            <a:off x="2349654" y="4637072"/>
            <a:ext cx="1494913" cy="229012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201DC7A2-C405-BD06-F59F-6A133C297CA7}"/>
              </a:ext>
            </a:extLst>
          </p:cNvPr>
          <p:cNvSpPr/>
          <p:nvPr/>
        </p:nvSpPr>
        <p:spPr>
          <a:xfrm>
            <a:off x="2259081" y="5606616"/>
            <a:ext cx="1676058" cy="229012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19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4484" y="193351"/>
            <a:ext cx="1555064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82828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985" y="259123"/>
            <a:ext cx="678764" cy="408456"/>
          </a:xfrm>
          <a:prstGeom prst="roundRect">
            <a:avLst>
              <a:gd name="adj" fmla="val 1248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bg1">
                  <a:lumMod val="95000"/>
                </a:schemeClr>
              </a:gs>
              <a:gs pos="48000">
                <a:schemeClr val="bg1"/>
              </a:gs>
              <a:gs pos="5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67847" y="194678"/>
            <a:ext cx="991367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3C84A-247D-AE1E-2D2F-D874D3A328CC}"/>
              </a:ext>
            </a:extLst>
          </p:cNvPr>
          <p:cNvSpPr/>
          <p:nvPr/>
        </p:nvSpPr>
        <p:spPr>
          <a:xfrm>
            <a:off x="2186499" y="271211"/>
            <a:ext cx="7395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예상 모형 </a:t>
            </a:r>
            <a:r>
              <a:rPr kumimoji="0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예측</a:t>
            </a:r>
            <a:r>
              <a:rPr kumimoji="0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6851777-9DAC-4241-C2C7-E08B3527F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D690A6-2824-27F7-E2EA-46329311F443}"/>
              </a:ext>
            </a:extLst>
          </p:cNvPr>
          <p:cNvSpPr txBox="1"/>
          <p:nvPr/>
        </p:nvSpPr>
        <p:spPr>
          <a:xfrm>
            <a:off x="538480" y="1117600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https://youtu.be/VunC9XHOCxI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07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4484" y="193351"/>
            <a:ext cx="1555064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82828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985" y="259123"/>
            <a:ext cx="678764" cy="408456"/>
          </a:xfrm>
          <a:prstGeom prst="roundRect">
            <a:avLst>
              <a:gd name="adj" fmla="val 1248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bg1">
                  <a:lumMod val="95000"/>
                </a:schemeClr>
              </a:gs>
              <a:gs pos="48000">
                <a:schemeClr val="bg1"/>
              </a:gs>
              <a:gs pos="5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67847" y="194678"/>
            <a:ext cx="991367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3C84A-247D-AE1E-2D2F-D874D3A328CC}"/>
              </a:ext>
            </a:extLst>
          </p:cNvPr>
          <p:cNvSpPr/>
          <p:nvPr/>
        </p:nvSpPr>
        <p:spPr>
          <a:xfrm>
            <a:off x="2186499" y="271211"/>
            <a:ext cx="7395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예상 모형 </a:t>
            </a:r>
            <a:r>
              <a:rPr kumimoji="0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예측</a:t>
            </a:r>
            <a:r>
              <a:rPr kumimoji="0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118CD6-B760-8663-FB34-5FEE29F71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49" y="2051597"/>
            <a:ext cx="6880994" cy="40840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FA0891-AC12-CD9D-F66A-D5D0629490F9}"/>
              </a:ext>
            </a:extLst>
          </p:cNvPr>
          <p:cNvSpPr txBox="1"/>
          <p:nvPr/>
        </p:nvSpPr>
        <p:spPr>
          <a:xfrm>
            <a:off x="677367" y="931038"/>
            <a:ext cx="399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주차장 및 자동차 미니어처 </a:t>
            </a:r>
            <a:r>
              <a:rPr lang="en-US" altLang="ko-KR" dirty="0"/>
              <a:t>(</a:t>
            </a:r>
            <a:r>
              <a:rPr lang="ko-KR" altLang="en-US" dirty="0"/>
              <a:t>예상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7C40EE-3103-1917-AE1F-C360A88D1272}"/>
              </a:ext>
            </a:extLst>
          </p:cNvPr>
          <p:cNvSpPr txBox="1"/>
          <p:nvPr/>
        </p:nvSpPr>
        <p:spPr>
          <a:xfrm>
            <a:off x="8284464" y="3190870"/>
            <a:ext cx="33680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ko-KR" altLang="en-US" dirty="0"/>
              <a:t>주차장 입구</a:t>
            </a:r>
            <a:endParaRPr lang="en-US" altLang="ko-KR" dirty="0"/>
          </a:p>
          <a:p>
            <a:pPr marL="342900" indent="-342900">
              <a:buAutoNum type="alphaLcParenR"/>
            </a:pPr>
            <a:endParaRPr lang="en-US" altLang="ko-KR" dirty="0"/>
          </a:p>
          <a:p>
            <a:pPr marL="342900" indent="-342900">
              <a:buAutoNum type="alphaLcParenR"/>
            </a:pPr>
            <a:r>
              <a:rPr lang="ko-KR" altLang="en-US" dirty="0"/>
              <a:t>전기차 충전소 </a:t>
            </a:r>
            <a:r>
              <a:rPr lang="en-US" altLang="ko-KR" dirty="0"/>
              <a:t>4</a:t>
            </a:r>
            <a:r>
              <a:rPr lang="ko-KR" altLang="en-US" dirty="0"/>
              <a:t>개</a:t>
            </a:r>
            <a:endParaRPr lang="en-US" altLang="ko-KR" dirty="0"/>
          </a:p>
          <a:p>
            <a:pPr marL="342900" indent="-342900">
              <a:buAutoNum type="alphaLcParenR"/>
            </a:pPr>
            <a:endParaRPr lang="en-US" altLang="ko-KR" dirty="0"/>
          </a:p>
          <a:p>
            <a:pPr marL="342900" indent="-342900">
              <a:buAutoNum type="alphaLcParenR"/>
            </a:pPr>
            <a:r>
              <a:rPr lang="ko-KR" altLang="en-US" dirty="0"/>
              <a:t>주차장 출구</a:t>
            </a:r>
            <a:endParaRPr lang="en-US" altLang="ko-KR" dirty="0"/>
          </a:p>
          <a:p>
            <a:pPr marL="342900" indent="-342900">
              <a:buAutoNum type="alphaLcParenR"/>
            </a:pPr>
            <a:endParaRPr lang="en-US" altLang="ko-KR" dirty="0"/>
          </a:p>
          <a:p>
            <a:pPr marL="342900" indent="-342900">
              <a:buAutoNum type="alphaLcParenR"/>
            </a:pPr>
            <a:r>
              <a:rPr lang="ko-KR" altLang="en-US" dirty="0"/>
              <a:t>화재 감지 카메라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3B38F-CF58-6C85-20BD-F05EDC3C6635}"/>
              </a:ext>
            </a:extLst>
          </p:cNvPr>
          <p:cNvSpPr txBox="1"/>
          <p:nvPr/>
        </p:nvSpPr>
        <p:spPr>
          <a:xfrm>
            <a:off x="2587752" y="4950245"/>
            <a:ext cx="49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a)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4D4F7-1A71-4F45-ED6A-7E1A0791FD93}"/>
              </a:ext>
            </a:extLst>
          </p:cNvPr>
          <p:cNvSpPr txBox="1"/>
          <p:nvPr/>
        </p:nvSpPr>
        <p:spPr>
          <a:xfrm>
            <a:off x="5849112" y="4206533"/>
            <a:ext cx="49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FF9E37-9458-7F97-9454-DD8736A346B0}"/>
              </a:ext>
            </a:extLst>
          </p:cNvPr>
          <p:cNvSpPr txBox="1"/>
          <p:nvPr/>
        </p:nvSpPr>
        <p:spPr>
          <a:xfrm>
            <a:off x="3846576" y="3363206"/>
            <a:ext cx="49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0B6BAD-6B06-7344-4329-CA74DE1985AE}"/>
              </a:ext>
            </a:extLst>
          </p:cNvPr>
          <p:cNvSpPr txBox="1"/>
          <p:nvPr/>
        </p:nvSpPr>
        <p:spPr>
          <a:xfrm>
            <a:off x="3081528" y="5950958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366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4484" y="193351"/>
            <a:ext cx="1555064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82828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985" y="259123"/>
            <a:ext cx="678764" cy="408456"/>
          </a:xfrm>
          <a:prstGeom prst="roundRect">
            <a:avLst>
              <a:gd name="adj" fmla="val 1248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bg1">
                  <a:lumMod val="95000"/>
                </a:schemeClr>
              </a:gs>
              <a:gs pos="48000">
                <a:schemeClr val="bg1"/>
              </a:gs>
              <a:gs pos="5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67847" y="194678"/>
            <a:ext cx="991367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3C84A-247D-AE1E-2D2F-D874D3A328CC}"/>
              </a:ext>
            </a:extLst>
          </p:cNvPr>
          <p:cNvSpPr/>
          <p:nvPr/>
        </p:nvSpPr>
        <p:spPr>
          <a:xfrm>
            <a:off x="2186499" y="271211"/>
            <a:ext cx="7395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출입문 기능 구현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A0891-AC12-CD9D-F66A-D5D0629490F9}"/>
              </a:ext>
            </a:extLst>
          </p:cNvPr>
          <p:cNvSpPr txBox="1"/>
          <p:nvPr/>
        </p:nvSpPr>
        <p:spPr>
          <a:xfrm>
            <a:off x="677367" y="931038"/>
            <a:ext cx="399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주차장 입구 출입문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346EC3-7ECF-027A-DA15-A6AFA5371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20" y="1401999"/>
            <a:ext cx="5860980" cy="315173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80F377-BCE9-899A-24E2-DF6B57246C39}"/>
              </a:ext>
            </a:extLst>
          </p:cNvPr>
          <p:cNvGrpSpPr/>
          <p:nvPr/>
        </p:nvGrpSpPr>
        <p:grpSpPr>
          <a:xfrm>
            <a:off x="8289849" y="1547258"/>
            <a:ext cx="3044788" cy="3366968"/>
            <a:chOff x="5633766" y="2883332"/>
            <a:chExt cx="3044788" cy="33669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7C40EE-3103-1917-AE1F-C360A88D1272}"/>
                </a:ext>
              </a:extLst>
            </p:cNvPr>
            <p:cNvSpPr txBox="1"/>
            <p:nvPr/>
          </p:nvSpPr>
          <p:spPr>
            <a:xfrm>
              <a:off x="5633766" y="5788635"/>
              <a:ext cx="3044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초음파 센서를 통한 차량 감지 </a:t>
              </a:r>
              <a:r>
                <a:rPr lang="en-US" altLang="ko-KR" sz="1200" dirty="0"/>
                <a:t>(5cm </a:t>
              </a:r>
              <a:r>
                <a:rPr lang="ko-KR" altLang="en-US" sz="1200" dirty="0"/>
                <a:t>기준</a:t>
              </a:r>
              <a:r>
                <a:rPr lang="en-US" altLang="ko-KR" sz="1200" dirty="0"/>
                <a:t>)</a:t>
              </a:r>
            </a:p>
            <a:p>
              <a:pPr algn="ctr"/>
              <a:r>
                <a:rPr lang="ko-KR" altLang="en-US" sz="1200" dirty="0"/>
                <a:t>및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출입문 개방</a:t>
              </a:r>
              <a:endParaRPr lang="en-US" altLang="ko-KR" sz="1200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A1F3B86-EAE5-3EE4-7C30-073C23C62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5400" y="2883332"/>
              <a:ext cx="2401520" cy="289857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676E62E-AED1-10D9-63D5-630EBE519A03}"/>
              </a:ext>
            </a:extLst>
          </p:cNvPr>
          <p:cNvGrpSpPr/>
          <p:nvPr/>
        </p:nvGrpSpPr>
        <p:grpSpPr>
          <a:xfrm>
            <a:off x="1040320" y="4661975"/>
            <a:ext cx="2649457" cy="2104585"/>
            <a:chOff x="348432" y="3354411"/>
            <a:chExt cx="3036524" cy="2412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A6FFA45-D588-72BD-2EDF-F625F9418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8432" y="3354411"/>
              <a:ext cx="3036524" cy="209458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ADA530-428C-5606-00E2-A0AE94B59A00}"/>
                </a:ext>
              </a:extLst>
            </p:cNvPr>
            <p:cNvSpPr txBox="1"/>
            <p:nvPr/>
          </p:nvSpPr>
          <p:spPr>
            <a:xfrm>
              <a:off x="1026378" y="5448994"/>
              <a:ext cx="1682497" cy="317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카메라 시점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F4A5A09-A639-E5B9-36EF-5127C18709A2}"/>
              </a:ext>
            </a:extLst>
          </p:cNvPr>
          <p:cNvGrpSpPr/>
          <p:nvPr/>
        </p:nvGrpSpPr>
        <p:grpSpPr>
          <a:xfrm>
            <a:off x="4098938" y="4651787"/>
            <a:ext cx="4279313" cy="2114773"/>
            <a:chOff x="3915981" y="4593225"/>
            <a:chExt cx="4279313" cy="211477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9F5879D-6DEF-C58C-F074-09B0A429112C}"/>
                </a:ext>
              </a:extLst>
            </p:cNvPr>
            <p:cNvGrpSpPr/>
            <p:nvPr/>
          </p:nvGrpSpPr>
          <p:grpSpPr>
            <a:xfrm>
              <a:off x="3915981" y="4593225"/>
              <a:ext cx="2463745" cy="2114773"/>
              <a:chOff x="3427354" y="3122060"/>
              <a:chExt cx="2463745" cy="2114773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67F1B8A-2C3B-3C9A-2288-CCF180C43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34297" y="3122060"/>
                <a:ext cx="2449861" cy="1827585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FA4EA8-9BBD-5A31-B575-90A1E23CC2DE}"/>
                  </a:ext>
                </a:extLst>
              </p:cNvPr>
              <p:cNvSpPr txBox="1"/>
              <p:nvPr/>
            </p:nvSpPr>
            <p:spPr>
              <a:xfrm>
                <a:off x="3427354" y="4959834"/>
                <a:ext cx="24637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번호판 인식</a:t>
                </a:r>
                <a:r>
                  <a:rPr lang="en-US" altLang="ko-KR" sz="1200" dirty="0"/>
                  <a:t>(Tesseract-OCR)</a:t>
                </a:r>
                <a:endParaRPr lang="ko-KR" altLang="en-US" sz="1200" dirty="0"/>
              </a:p>
            </p:txBody>
          </p: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BECA9A9-86D4-16B1-018B-320676C62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7344" y="5127450"/>
              <a:ext cx="1697950" cy="129336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11ECF86-61F3-97CA-94FF-F42A4DB766AA}"/>
              </a:ext>
            </a:extLst>
          </p:cNvPr>
          <p:cNvSpPr txBox="1"/>
          <p:nvPr/>
        </p:nvSpPr>
        <p:spPr>
          <a:xfrm>
            <a:off x="8502810" y="5478707"/>
            <a:ext cx="356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인식된 번호판은 </a:t>
            </a:r>
            <a:r>
              <a:rPr lang="en-US" altLang="ko-KR" dirty="0"/>
              <a:t>MQTT </a:t>
            </a:r>
            <a:r>
              <a:rPr lang="ko-KR" altLang="en-US" dirty="0"/>
              <a:t>통신을 통해 충전기기에 전달되며</a:t>
            </a:r>
            <a:r>
              <a:rPr lang="en-US" altLang="ko-KR" dirty="0"/>
              <a:t>, </a:t>
            </a:r>
            <a:r>
              <a:rPr lang="ko-KR" altLang="en-US" dirty="0"/>
              <a:t>충전 시작 시 </a:t>
            </a:r>
            <a:r>
              <a:rPr lang="en-US" altLang="ko-KR" dirty="0"/>
              <a:t>web(DB)</a:t>
            </a:r>
            <a:r>
              <a:rPr lang="ko-KR" altLang="en-US" dirty="0"/>
              <a:t>으로 전달합니다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40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4484" y="193351"/>
            <a:ext cx="1555064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82828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985" y="259123"/>
            <a:ext cx="678764" cy="408456"/>
          </a:xfrm>
          <a:prstGeom prst="roundRect">
            <a:avLst>
              <a:gd name="adj" fmla="val 1248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bg1">
                  <a:lumMod val="95000"/>
                </a:schemeClr>
              </a:gs>
              <a:gs pos="48000">
                <a:schemeClr val="bg1"/>
              </a:gs>
              <a:gs pos="5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67847" y="194678"/>
            <a:ext cx="991367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3C84A-247D-AE1E-2D2F-D874D3A328CC}"/>
              </a:ext>
            </a:extLst>
          </p:cNvPr>
          <p:cNvSpPr/>
          <p:nvPr/>
        </p:nvSpPr>
        <p:spPr>
          <a:xfrm>
            <a:off x="2186499" y="271211"/>
            <a:ext cx="7395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출입문 기능 구현</a:t>
            </a:r>
          </a:p>
        </p:txBody>
      </p:sp>
      <p:pic>
        <p:nvPicPr>
          <p:cNvPr id="4" name="출입문">
            <a:hlinkClick r:id="" action="ppaction://media"/>
            <a:extLst>
              <a:ext uri="{FF2B5EF4-FFF2-40B4-BE49-F238E27FC236}">
                <a16:creationId xmlns:a16="http://schemas.microsoft.com/office/drawing/2014/main" id="{09E7225A-FCD5-C61B-56F0-0BC478DB0A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0962" y="972799"/>
            <a:ext cx="9310075" cy="523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3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4484" y="193351"/>
            <a:ext cx="1555064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82828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985" y="259123"/>
            <a:ext cx="678764" cy="408456"/>
          </a:xfrm>
          <a:prstGeom prst="roundRect">
            <a:avLst>
              <a:gd name="adj" fmla="val 1248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bg1">
                  <a:lumMod val="95000"/>
                </a:schemeClr>
              </a:gs>
              <a:gs pos="48000">
                <a:schemeClr val="bg1"/>
              </a:gs>
              <a:gs pos="5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67847" y="194678"/>
            <a:ext cx="991367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3C84A-247D-AE1E-2D2F-D874D3A328CC}"/>
              </a:ext>
            </a:extLst>
          </p:cNvPr>
          <p:cNvSpPr/>
          <p:nvPr/>
        </p:nvSpPr>
        <p:spPr>
          <a:xfrm>
            <a:off x="2186499" y="271211"/>
            <a:ext cx="7395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화재 감지부와 통신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851F17-DB12-A016-9AAF-974168E577EF}"/>
              </a:ext>
            </a:extLst>
          </p:cNvPr>
          <p:cNvSpPr txBox="1"/>
          <p:nvPr/>
        </p:nvSpPr>
        <p:spPr>
          <a:xfrm>
            <a:off x="677367" y="931038"/>
            <a:ext cx="39959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화재 </a:t>
            </a:r>
            <a:r>
              <a:rPr lang="ko-KR" altLang="en-US" dirty="0" err="1"/>
              <a:t>감지부</a:t>
            </a:r>
            <a:endParaRPr lang="en-US" altLang="ko-KR" dirty="0"/>
          </a:p>
          <a:p>
            <a:r>
              <a:rPr lang="en-US" altLang="ko-KR" sz="1600" dirty="0"/>
              <a:t>   1) YOLOv7-Tiny </a:t>
            </a:r>
            <a:r>
              <a:rPr lang="ko-KR" altLang="en-US" sz="1600" dirty="0"/>
              <a:t>모델 활용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A8E072-693A-BE6D-BF82-4F5354F6AE76}"/>
              </a:ext>
            </a:extLst>
          </p:cNvPr>
          <p:cNvGrpSpPr/>
          <p:nvPr/>
        </p:nvGrpSpPr>
        <p:grpSpPr>
          <a:xfrm>
            <a:off x="337985" y="1742951"/>
            <a:ext cx="7017607" cy="4570732"/>
            <a:chOff x="1135621" y="1238814"/>
            <a:chExt cx="8063243" cy="525177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D70888-23F4-DE29-7874-A4174800B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5621" y="2388784"/>
              <a:ext cx="3871467" cy="291771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D8E1C0D-B5C3-20C4-0ED0-4F4C02A2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4271" y="1238814"/>
              <a:ext cx="3574593" cy="464031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F6ED3D-E5DF-0C75-6C2B-74873B84D580}"/>
                </a:ext>
              </a:extLst>
            </p:cNvPr>
            <p:cNvSpPr txBox="1"/>
            <p:nvPr/>
          </p:nvSpPr>
          <p:spPr>
            <a:xfrm>
              <a:off x="1673351" y="6119743"/>
              <a:ext cx="6858000" cy="370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원활한 화재 감지를 위해 </a:t>
              </a:r>
              <a:r>
                <a:rPr lang="en-US" altLang="ko-KR" sz="1400" dirty="0"/>
                <a:t>Jetson Nano </a:t>
              </a:r>
              <a:r>
                <a:rPr lang="ko-KR" altLang="en-US" sz="1400" dirty="0"/>
                <a:t>및 </a:t>
              </a:r>
              <a:r>
                <a:rPr lang="en-US" altLang="ko-KR" sz="1400" dirty="0"/>
                <a:t>Tensor-RT </a:t>
              </a:r>
              <a:r>
                <a:rPr lang="ko-KR" altLang="en-US" sz="1400" dirty="0"/>
                <a:t>가속기 사용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D51CD58-CBA6-05C6-C8AF-B6445FAA28C8}"/>
              </a:ext>
            </a:extLst>
          </p:cNvPr>
          <p:cNvSpPr txBox="1"/>
          <p:nvPr/>
        </p:nvSpPr>
        <p:spPr>
          <a:xfrm>
            <a:off x="7673229" y="3762230"/>
            <a:ext cx="41807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Batch Size</a:t>
            </a:r>
            <a:r>
              <a:rPr lang="ko-KR" altLang="en-US" sz="1400" dirty="0"/>
              <a:t>가 </a:t>
            </a:r>
            <a:r>
              <a:rPr lang="en-US" altLang="ko-KR" sz="1400" dirty="0"/>
              <a:t>8</a:t>
            </a:r>
            <a:r>
              <a:rPr lang="ko-KR" altLang="en-US" sz="1400" dirty="0"/>
              <a:t>일 때의 모델에 비해 </a:t>
            </a:r>
            <a:r>
              <a:rPr lang="en-US" altLang="ko-KR" sz="1400" dirty="0"/>
              <a:t>1</a:t>
            </a:r>
            <a:r>
              <a:rPr lang="ko-KR" altLang="en-US" sz="1400" dirty="0"/>
              <a:t>일 때의 모델 성능이 떨어짐</a:t>
            </a:r>
            <a:r>
              <a:rPr lang="en-US" altLang="ko-KR" sz="1400" dirty="0"/>
              <a:t>. 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개선해야 할 점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Batch Size = 1</a:t>
            </a:r>
            <a:r>
              <a:rPr lang="ko-KR" altLang="en-US" sz="1400" dirty="0"/>
              <a:t>인 모델에서 </a:t>
            </a:r>
            <a:r>
              <a:rPr lang="en-US" altLang="ko-KR" sz="1400" dirty="0"/>
              <a:t>Tensor-RT</a:t>
            </a:r>
            <a:r>
              <a:rPr lang="ko-KR" altLang="en-US" sz="1400" dirty="0"/>
              <a:t>로 가속하는 경우 </a:t>
            </a:r>
            <a:r>
              <a:rPr lang="en-US" altLang="ko-KR" sz="1400" dirty="0"/>
              <a:t>fps</a:t>
            </a:r>
            <a:r>
              <a:rPr lang="ko-KR" altLang="en-US" sz="1400" dirty="0"/>
              <a:t>가 평균 </a:t>
            </a:r>
            <a:r>
              <a:rPr lang="en-US" altLang="ko-KR" sz="1400" dirty="0"/>
              <a:t>19</a:t>
            </a:r>
            <a:r>
              <a:rPr lang="ko-KR" altLang="en-US" sz="1400" dirty="0"/>
              <a:t>까지 나옴을 확인함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MQTT </a:t>
            </a:r>
            <a:r>
              <a:rPr lang="ko-KR" altLang="en-US" sz="1400" dirty="0"/>
              <a:t>통신이 있을 경우 인터넷 상태에 따라 </a:t>
            </a:r>
            <a:r>
              <a:rPr lang="en-US" altLang="ko-KR" sz="1400" dirty="0"/>
              <a:t>15FPS</a:t>
            </a:r>
            <a:r>
              <a:rPr lang="ko-KR" altLang="en-US" sz="1400" dirty="0"/>
              <a:t>로 떨어짐</a:t>
            </a:r>
            <a:r>
              <a:rPr lang="en-US" altLang="ko-KR" sz="1400" dirty="0"/>
              <a:t>(</a:t>
            </a:r>
            <a:r>
              <a:rPr lang="ko-KR" altLang="en-US" sz="1400" dirty="0"/>
              <a:t>통신이 원활할 때</a:t>
            </a:r>
            <a:r>
              <a:rPr lang="en-US" altLang="ko-KR" sz="1400" dirty="0"/>
              <a:t>) or</a:t>
            </a:r>
            <a:r>
              <a:rPr lang="ko-KR" altLang="en-US" sz="1400" dirty="0"/>
              <a:t> </a:t>
            </a:r>
            <a:r>
              <a:rPr lang="en-US" altLang="ko-KR" sz="1400" dirty="0"/>
              <a:t>4</a:t>
            </a:r>
            <a:r>
              <a:rPr lang="ko-KR" altLang="en-US" sz="1400" dirty="0"/>
              <a:t>초 딜레이</a:t>
            </a:r>
            <a:r>
              <a:rPr lang="en-US" altLang="ko-KR" sz="1400" dirty="0"/>
              <a:t>(</a:t>
            </a:r>
            <a:r>
              <a:rPr lang="ko-KR" altLang="en-US" sz="1400" dirty="0"/>
              <a:t>통신 신호가 안 좋을 때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792299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4484" y="193351"/>
            <a:ext cx="1555064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82828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985" y="259123"/>
            <a:ext cx="678764" cy="408456"/>
          </a:xfrm>
          <a:prstGeom prst="roundRect">
            <a:avLst>
              <a:gd name="adj" fmla="val 1248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bg1">
                  <a:lumMod val="95000"/>
                </a:schemeClr>
              </a:gs>
              <a:gs pos="48000">
                <a:schemeClr val="bg1"/>
              </a:gs>
              <a:gs pos="5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67847" y="194678"/>
            <a:ext cx="991367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3C84A-247D-AE1E-2D2F-D874D3A328CC}"/>
              </a:ext>
            </a:extLst>
          </p:cNvPr>
          <p:cNvSpPr/>
          <p:nvPr/>
        </p:nvSpPr>
        <p:spPr>
          <a:xfrm>
            <a:off x="2186499" y="271211"/>
            <a:ext cx="7395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화재 감지부와 통신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A0891-AC12-CD9D-F66A-D5D0629490F9}"/>
              </a:ext>
            </a:extLst>
          </p:cNvPr>
          <p:cNvSpPr txBox="1"/>
          <p:nvPr/>
        </p:nvSpPr>
        <p:spPr>
          <a:xfrm>
            <a:off x="677366" y="931038"/>
            <a:ext cx="73602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화재 </a:t>
            </a:r>
            <a:r>
              <a:rPr lang="ko-KR" altLang="en-US" dirty="0" err="1"/>
              <a:t>감지부</a:t>
            </a:r>
            <a:endParaRPr lang="en-US" altLang="ko-KR" dirty="0"/>
          </a:p>
          <a:p>
            <a:r>
              <a:rPr lang="en-US" altLang="ko-KR" sz="1600" dirty="0"/>
              <a:t>   2) </a:t>
            </a:r>
            <a:r>
              <a:rPr lang="ko-KR" altLang="en-US" sz="1600" dirty="0"/>
              <a:t>가스 감지 </a:t>
            </a:r>
            <a:r>
              <a:rPr lang="en-US" altLang="ko-KR" sz="1600" dirty="0"/>
              <a:t>&amp; </a:t>
            </a:r>
            <a:r>
              <a:rPr lang="ko-KR" altLang="en-US" sz="1600" dirty="0"/>
              <a:t>불꽃 감지 센서 활용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4E924C-462E-D125-5167-9BF92101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372"/>
          <a:stretch/>
        </p:blipFill>
        <p:spPr>
          <a:xfrm>
            <a:off x="741404" y="1770383"/>
            <a:ext cx="5109405" cy="33963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242E86-2C45-A827-DC7B-1A0161BED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04" y="5725662"/>
            <a:ext cx="2223725" cy="6565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576FA08-5708-0256-4F3F-C29030FA0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063" y="1770383"/>
            <a:ext cx="5159314" cy="33963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249821-B955-6F1B-4B08-5305A9C8D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063" y="5336425"/>
            <a:ext cx="1981001" cy="132689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56B51E0-D005-39AC-0BCB-BEDF6DB4257D}"/>
              </a:ext>
            </a:extLst>
          </p:cNvPr>
          <p:cNvGrpSpPr/>
          <p:nvPr/>
        </p:nvGrpSpPr>
        <p:grpSpPr>
          <a:xfrm>
            <a:off x="3092789" y="5761538"/>
            <a:ext cx="2800149" cy="584775"/>
            <a:chOff x="8529266" y="5884649"/>
            <a:chExt cx="2800149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9574B0-6B11-7EE6-789A-1532B2D046A4}"/>
                </a:ext>
              </a:extLst>
            </p:cNvPr>
            <p:cNvSpPr txBox="1"/>
            <p:nvPr/>
          </p:nvSpPr>
          <p:spPr>
            <a:xfrm>
              <a:off x="8529266" y="5884649"/>
              <a:ext cx="2800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화재 규모에 따른</a:t>
              </a:r>
              <a:endParaRPr lang="en-US" altLang="ko-KR" sz="1600" dirty="0"/>
            </a:p>
            <a:p>
              <a:r>
                <a:rPr lang="ko-KR" altLang="en-US" sz="1600" dirty="0"/>
                <a:t>경보 </a:t>
              </a:r>
              <a:r>
                <a:rPr lang="en-US" altLang="ko-KR" sz="1600" dirty="0"/>
                <a:t>SMS </a:t>
              </a:r>
              <a:r>
                <a:rPr lang="ko-KR" altLang="en-US" sz="1600" dirty="0"/>
                <a:t>전송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13AA7F3-E298-2C53-8CF7-88559F074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35034" y="5995796"/>
              <a:ext cx="1066949" cy="39058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9ACB881-5E5E-573F-49AC-35C3528B8A6D}"/>
              </a:ext>
            </a:extLst>
          </p:cNvPr>
          <p:cNvSpPr txBox="1"/>
          <p:nvPr/>
        </p:nvSpPr>
        <p:spPr>
          <a:xfrm>
            <a:off x="8562795" y="5888513"/>
            <a:ext cx="2800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메시지 문구 추후 개선 예정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1579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</TotalTime>
  <Words>814</Words>
  <Application>Microsoft Office PowerPoint</Application>
  <PresentationFormat>와이드스크린</PresentationFormat>
  <Paragraphs>126</Paragraphs>
  <Slides>15</Slides>
  <Notes>15</Notes>
  <HiddenSlides>0</HiddenSlides>
  <MMClips>1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1_Office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Suhan Bae</cp:lastModifiedBy>
  <cp:revision>57</cp:revision>
  <dcterms:created xsi:type="dcterms:W3CDTF">2024-02-20T06:07:56Z</dcterms:created>
  <dcterms:modified xsi:type="dcterms:W3CDTF">2024-10-10T11:48:59Z</dcterms:modified>
</cp:coreProperties>
</file>